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5"/>
  </p:notesMasterIdLst>
  <p:sldIdLst>
    <p:sldId id="256" r:id="rId5"/>
    <p:sldId id="257" r:id="rId6"/>
    <p:sldId id="287" r:id="rId7"/>
    <p:sldId id="294" r:id="rId8"/>
    <p:sldId id="300" r:id="rId9"/>
    <p:sldId id="290" r:id="rId10"/>
    <p:sldId id="291" r:id="rId11"/>
    <p:sldId id="288" r:id="rId12"/>
    <p:sldId id="286" r:id="rId13"/>
    <p:sldId id="259" r:id="rId14"/>
    <p:sldId id="296" r:id="rId15"/>
    <p:sldId id="297" r:id="rId16"/>
    <p:sldId id="298" r:id="rId17"/>
    <p:sldId id="272" r:id="rId18"/>
    <p:sldId id="273" r:id="rId19"/>
    <p:sldId id="285" r:id="rId20"/>
    <p:sldId id="284" r:id="rId21"/>
    <p:sldId id="295" r:id="rId22"/>
    <p:sldId id="282" r:id="rId23"/>
    <p:sldId id="27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11CA4D-D051-0162-9928-4D8538CB0921}" v="28" dt="2018-10-23T18:17:31.6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1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A9A645-A4B6-4AA7-9317-08084CA6CD7A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1_2" csCatId="accent1" phldr="1"/>
      <dgm:spPr/>
    </dgm:pt>
    <dgm:pt modelId="{77C5D817-8064-41B8-8BB4-498A2760D667}">
      <dgm:prSet phldrT="[Text]"/>
      <dgm:spPr>
        <a:ln>
          <a:solidFill>
            <a:srgbClr val="1C5F8A"/>
          </a:solidFill>
        </a:ln>
      </dgm:spPr>
      <dgm:t>
        <a:bodyPr/>
        <a:lstStyle/>
        <a:p>
          <a:r>
            <a:rPr lang="en-US" dirty="0"/>
            <a:t>Haven’t Started</a:t>
          </a:r>
        </a:p>
      </dgm:t>
    </dgm:pt>
    <dgm:pt modelId="{7BEDED10-C713-4D0F-B848-AB5F3FEE16CE}" type="parTrans" cxnId="{1D130020-537C-4DCA-9AA2-66E71383342A}">
      <dgm:prSet/>
      <dgm:spPr/>
      <dgm:t>
        <a:bodyPr/>
        <a:lstStyle/>
        <a:p>
          <a:endParaRPr lang="en-US"/>
        </a:p>
      </dgm:t>
    </dgm:pt>
    <dgm:pt modelId="{896E4E71-F846-4543-96F7-C6D4674E03BF}" type="sibTrans" cxnId="{1D130020-537C-4DCA-9AA2-66E71383342A}">
      <dgm:prSet/>
      <dgm:spPr/>
      <dgm:t>
        <a:bodyPr/>
        <a:lstStyle/>
        <a:p>
          <a:endParaRPr lang="en-US"/>
        </a:p>
      </dgm:t>
    </dgm:pt>
    <dgm:pt modelId="{3C3A69C6-65E0-489C-85B9-65F4BD02219A}">
      <dgm:prSet phldrT="[Text]"/>
      <dgm:spPr>
        <a:ln>
          <a:solidFill>
            <a:srgbClr val="86ABC1"/>
          </a:solidFill>
        </a:ln>
      </dgm:spPr>
      <dgm:t>
        <a:bodyPr/>
        <a:lstStyle/>
        <a:p>
          <a:r>
            <a:rPr lang="en-US" dirty="0"/>
            <a:t>Learned about options but haven’t made a decision</a:t>
          </a:r>
        </a:p>
      </dgm:t>
    </dgm:pt>
    <dgm:pt modelId="{8537F998-3404-4E9C-987E-EA490E6D54E5}" type="parTrans" cxnId="{AA6653EF-DF9B-4008-8F90-2728BB6423E2}">
      <dgm:prSet/>
      <dgm:spPr/>
      <dgm:t>
        <a:bodyPr/>
        <a:lstStyle/>
        <a:p>
          <a:endParaRPr lang="en-US"/>
        </a:p>
      </dgm:t>
    </dgm:pt>
    <dgm:pt modelId="{E3B5D6E3-189C-46CB-9211-15865CE0E9D3}" type="sibTrans" cxnId="{AA6653EF-DF9B-4008-8F90-2728BB6423E2}">
      <dgm:prSet/>
      <dgm:spPr/>
      <dgm:t>
        <a:bodyPr/>
        <a:lstStyle/>
        <a:p>
          <a:endParaRPr lang="en-US"/>
        </a:p>
      </dgm:t>
    </dgm:pt>
    <dgm:pt modelId="{FA190B8A-F7EA-486E-82A4-6EEAD0816A23}">
      <dgm:prSet phldrT="[Text]"/>
      <dgm:spPr>
        <a:ln>
          <a:solidFill>
            <a:srgbClr val="D1E6F3"/>
          </a:solidFill>
        </a:ln>
      </dgm:spPr>
      <dgm:t>
        <a:bodyPr/>
        <a:lstStyle/>
        <a:p>
          <a:r>
            <a:rPr lang="en-US" dirty="0"/>
            <a:t>Chose a Vendor</a:t>
          </a:r>
        </a:p>
      </dgm:t>
    </dgm:pt>
    <dgm:pt modelId="{319E18DC-C2AF-4904-A502-4D45EC0D16C7}" type="parTrans" cxnId="{4A6A1786-975C-4815-AD7B-B3F85289C627}">
      <dgm:prSet/>
      <dgm:spPr/>
      <dgm:t>
        <a:bodyPr/>
        <a:lstStyle/>
        <a:p>
          <a:endParaRPr lang="en-US"/>
        </a:p>
      </dgm:t>
    </dgm:pt>
    <dgm:pt modelId="{C8A22565-EFC9-4DCC-B40C-309042F97C3F}" type="sibTrans" cxnId="{4A6A1786-975C-4815-AD7B-B3F85289C627}">
      <dgm:prSet/>
      <dgm:spPr/>
      <dgm:t>
        <a:bodyPr/>
        <a:lstStyle/>
        <a:p>
          <a:endParaRPr lang="en-US"/>
        </a:p>
      </dgm:t>
    </dgm:pt>
    <dgm:pt modelId="{D0C9791B-9ABC-49A1-9CD4-F7DB53BB2651}" type="pres">
      <dgm:prSet presAssocID="{31A9A645-A4B6-4AA7-9317-08084CA6CD7A}" presName="Name0" presStyleCnt="0">
        <dgm:presLayoutVars>
          <dgm:dir/>
          <dgm:resizeHandles val="exact"/>
        </dgm:presLayoutVars>
      </dgm:prSet>
      <dgm:spPr/>
    </dgm:pt>
    <dgm:pt modelId="{134AF815-D2B1-416D-91C8-02A11C222A6E}" type="pres">
      <dgm:prSet presAssocID="{77C5D817-8064-41B8-8BB4-498A2760D667}" presName="composite" presStyleCnt="0"/>
      <dgm:spPr/>
    </dgm:pt>
    <dgm:pt modelId="{8266F0AE-EB4F-4103-8F39-A459A96E6E45}" type="pres">
      <dgm:prSet presAssocID="{77C5D817-8064-41B8-8BB4-498A2760D667}" presName="bgChev" presStyleLbl="node1" presStyleIdx="0" presStyleCnt="3"/>
      <dgm:spPr>
        <a:solidFill>
          <a:srgbClr val="1C5F8A"/>
        </a:solidFill>
        <a:ln>
          <a:noFill/>
        </a:ln>
      </dgm:spPr>
    </dgm:pt>
    <dgm:pt modelId="{CC0B150E-3D4E-4C94-B2FB-9DCF77044999}" type="pres">
      <dgm:prSet presAssocID="{77C5D817-8064-41B8-8BB4-498A2760D667}" presName="txNode" presStyleLbl="fgAcc1" presStyleIdx="0" presStyleCnt="3">
        <dgm:presLayoutVars>
          <dgm:bulletEnabled val="1"/>
        </dgm:presLayoutVars>
      </dgm:prSet>
      <dgm:spPr/>
    </dgm:pt>
    <dgm:pt modelId="{B6E5F8D2-F8A2-4067-8FE4-D48FEFFA9B3C}" type="pres">
      <dgm:prSet presAssocID="{896E4E71-F846-4543-96F7-C6D4674E03BF}" presName="compositeSpace" presStyleCnt="0"/>
      <dgm:spPr/>
    </dgm:pt>
    <dgm:pt modelId="{BAD24751-3CB1-435A-A11C-28FF49AA5C9E}" type="pres">
      <dgm:prSet presAssocID="{3C3A69C6-65E0-489C-85B9-65F4BD02219A}" presName="composite" presStyleCnt="0"/>
      <dgm:spPr/>
    </dgm:pt>
    <dgm:pt modelId="{7E95ABF6-9FFC-4AC4-8D34-6D3491473341}" type="pres">
      <dgm:prSet presAssocID="{3C3A69C6-65E0-489C-85B9-65F4BD02219A}" presName="bgChev" presStyleLbl="node1" presStyleIdx="1" presStyleCnt="3"/>
      <dgm:spPr>
        <a:solidFill>
          <a:srgbClr val="86ABC1"/>
        </a:solidFill>
      </dgm:spPr>
    </dgm:pt>
    <dgm:pt modelId="{546DB67D-0601-4CDF-B23B-C6C8EF8B923D}" type="pres">
      <dgm:prSet presAssocID="{3C3A69C6-65E0-489C-85B9-65F4BD02219A}" presName="txNode" presStyleLbl="fgAcc1" presStyleIdx="1" presStyleCnt="3">
        <dgm:presLayoutVars>
          <dgm:bulletEnabled val="1"/>
        </dgm:presLayoutVars>
      </dgm:prSet>
      <dgm:spPr/>
    </dgm:pt>
    <dgm:pt modelId="{2D8B344B-22C6-40C9-85B1-365C2E6744D6}" type="pres">
      <dgm:prSet presAssocID="{E3B5D6E3-189C-46CB-9211-15865CE0E9D3}" presName="compositeSpace" presStyleCnt="0"/>
      <dgm:spPr/>
    </dgm:pt>
    <dgm:pt modelId="{F0D17BA7-6786-4807-8CA8-47E3BE5B40C4}" type="pres">
      <dgm:prSet presAssocID="{FA190B8A-F7EA-486E-82A4-6EEAD0816A23}" presName="composite" presStyleCnt="0"/>
      <dgm:spPr/>
    </dgm:pt>
    <dgm:pt modelId="{FFBD7CEE-1C76-4A20-8EBD-FF1F6569A535}" type="pres">
      <dgm:prSet presAssocID="{FA190B8A-F7EA-486E-82A4-6EEAD0816A23}" presName="bgChev" presStyleLbl="node1" presStyleIdx="2" presStyleCnt="3"/>
      <dgm:spPr>
        <a:solidFill>
          <a:srgbClr val="D1E6F3"/>
        </a:solidFill>
      </dgm:spPr>
    </dgm:pt>
    <dgm:pt modelId="{41608789-329C-46B4-AA2F-1498D0654668}" type="pres">
      <dgm:prSet presAssocID="{FA190B8A-F7EA-486E-82A4-6EEAD0816A23}" presName="txNode" presStyleLbl="fgAcc1" presStyleIdx="2" presStyleCnt="3">
        <dgm:presLayoutVars>
          <dgm:bulletEnabled val="1"/>
        </dgm:presLayoutVars>
      </dgm:prSet>
      <dgm:spPr/>
    </dgm:pt>
  </dgm:ptLst>
  <dgm:cxnLst>
    <dgm:cxn modelId="{1D130020-537C-4DCA-9AA2-66E71383342A}" srcId="{31A9A645-A4B6-4AA7-9317-08084CA6CD7A}" destId="{77C5D817-8064-41B8-8BB4-498A2760D667}" srcOrd="0" destOrd="0" parTransId="{7BEDED10-C713-4D0F-B848-AB5F3FEE16CE}" sibTransId="{896E4E71-F846-4543-96F7-C6D4674E03BF}"/>
    <dgm:cxn modelId="{71414D3A-CFFF-43EF-BBF3-10C3B4FCAED7}" type="presOf" srcId="{3C3A69C6-65E0-489C-85B9-65F4BD02219A}" destId="{546DB67D-0601-4CDF-B23B-C6C8EF8B923D}" srcOrd="0" destOrd="0" presId="urn:microsoft.com/office/officeart/2005/8/layout/chevronAccent+Icon"/>
    <dgm:cxn modelId="{5E9BED51-EB17-4205-A2A0-DB1659BF5E75}" type="presOf" srcId="{77C5D817-8064-41B8-8BB4-498A2760D667}" destId="{CC0B150E-3D4E-4C94-B2FB-9DCF77044999}" srcOrd="0" destOrd="0" presId="urn:microsoft.com/office/officeart/2005/8/layout/chevronAccent+Icon"/>
    <dgm:cxn modelId="{4A6A1786-975C-4815-AD7B-B3F85289C627}" srcId="{31A9A645-A4B6-4AA7-9317-08084CA6CD7A}" destId="{FA190B8A-F7EA-486E-82A4-6EEAD0816A23}" srcOrd="2" destOrd="0" parTransId="{319E18DC-C2AF-4904-A502-4D45EC0D16C7}" sibTransId="{C8A22565-EFC9-4DCC-B40C-309042F97C3F}"/>
    <dgm:cxn modelId="{54E26FAE-1DF3-4525-AC49-E5730021D7F7}" type="presOf" srcId="{FA190B8A-F7EA-486E-82A4-6EEAD0816A23}" destId="{41608789-329C-46B4-AA2F-1498D0654668}" srcOrd="0" destOrd="0" presId="urn:microsoft.com/office/officeart/2005/8/layout/chevronAccent+Icon"/>
    <dgm:cxn modelId="{20DA77B4-B8DD-48CA-B547-74DFBA985917}" type="presOf" srcId="{31A9A645-A4B6-4AA7-9317-08084CA6CD7A}" destId="{D0C9791B-9ABC-49A1-9CD4-F7DB53BB2651}" srcOrd="0" destOrd="0" presId="urn:microsoft.com/office/officeart/2005/8/layout/chevronAccent+Icon"/>
    <dgm:cxn modelId="{AA6653EF-DF9B-4008-8F90-2728BB6423E2}" srcId="{31A9A645-A4B6-4AA7-9317-08084CA6CD7A}" destId="{3C3A69C6-65E0-489C-85B9-65F4BD02219A}" srcOrd="1" destOrd="0" parTransId="{8537F998-3404-4E9C-987E-EA490E6D54E5}" sibTransId="{E3B5D6E3-189C-46CB-9211-15865CE0E9D3}"/>
    <dgm:cxn modelId="{BEFFDBFB-3B87-41BA-AB32-E90762CD2D16}" type="presParOf" srcId="{D0C9791B-9ABC-49A1-9CD4-F7DB53BB2651}" destId="{134AF815-D2B1-416D-91C8-02A11C222A6E}" srcOrd="0" destOrd="0" presId="urn:microsoft.com/office/officeart/2005/8/layout/chevronAccent+Icon"/>
    <dgm:cxn modelId="{60DDE550-3977-4024-8045-695F7AA46E19}" type="presParOf" srcId="{134AF815-D2B1-416D-91C8-02A11C222A6E}" destId="{8266F0AE-EB4F-4103-8F39-A459A96E6E45}" srcOrd="0" destOrd="0" presId="urn:microsoft.com/office/officeart/2005/8/layout/chevronAccent+Icon"/>
    <dgm:cxn modelId="{36E2347B-4809-46FA-B183-EA6AC0A0CE45}" type="presParOf" srcId="{134AF815-D2B1-416D-91C8-02A11C222A6E}" destId="{CC0B150E-3D4E-4C94-B2FB-9DCF77044999}" srcOrd="1" destOrd="0" presId="urn:microsoft.com/office/officeart/2005/8/layout/chevronAccent+Icon"/>
    <dgm:cxn modelId="{AC750A84-2917-4026-A909-D580995ABE36}" type="presParOf" srcId="{D0C9791B-9ABC-49A1-9CD4-F7DB53BB2651}" destId="{B6E5F8D2-F8A2-4067-8FE4-D48FEFFA9B3C}" srcOrd="1" destOrd="0" presId="urn:microsoft.com/office/officeart/2005/8/layout/chevronAccent+Icon"/>
    <dgm:cxn modelId="{ED09C4D6-3D65-41CC-B210-69D58EEFE18E}" type="presParOf" srcId="{D0C9791B-9ABC-49A1-9CD4-F7DB53BB2651}" destId="{BAD24751-3CB1-435A-A11C-28FF49AA5C9E}" srcOrd="2" destOrd="0" presId="urn:microsoft.com/office/officeart/2005/8/layout/chevronAccent+Icon"/>
    <dgm:cxn modelId="{0D962874-468F-4D9E-BA12-574C9CBE2B14}" type="presParOf" srcId="{BAD24751-3CB1-435A-A11C-28FF49AA5C9E}" destId="{7E95ABF6-9FFC-4AC4-8D34-6D3491473341}" srcOrd="0" destOrd="0" presId="urn:microsoft.com/office/officeart/2005/8/layout/chevronAccent+Icon"/>
    <dgm:cxn modelId="{8D7ABE2E-E00B-4098-90E3-133898C71D99}" type="presParOf" srcId="{BAD24751-3CB1-435A-A11C-28FF49AA5C9E}" destId="{546DB67D-0601-4CDF-B23B-C6C8EF8B923D}" srcOrd="1" destOrd="0" presId="urn:microsoft.com/office/officeart/2005/8/layout/chevronAccent+Icon"/>
    <dgm:cxn modelId="{53D76E8E-F593-4C0C-B57A-375579D85318}" type="presParOf" srcId="{D0C9791B-9ABC-49A1-9CD4-F7DB53BB2651}" destId="{2D8B344B-22C6-40C9-85B1-365C2E6744D6}" srcOrd="3" destOrd="0" presId="urn:microsoft.com/office/officeart/2005/8/layout/chevronAccent+Icon"/>
    <dgm:cxn modelId="{F11B15A8-6BAC-44F3-90E1-C673A7C1851A}" type="presParOf" srcId="{D0C9791B-9ABC-49A1-9CD4-F7DB53BB2651}" destId="{F0D17BA7-6786-4807-8CA8-47E3BE5B40C4}" srcOrd="4" destOrd="0" presId="urn:microsoft.com/office/officeart/2005/8/layout/chevronAccent+Icon"/>
    <dgm:cxn modelId="{55596DDD-D3E9-4D9A-A097-2E3B33076E61}" type="presParOf" srcId="{F0D17BA7-6786-4807-8CA8-47E3BE5B40C4}" destId="{FFBD7CEE-1C76-4A20-8EBD-FF1F6569A535}" srcOrd="0" destOrd="0" presId="urn:microsoft.com/office/officeart/2005/8/layout/chevronAccent+Icon"/>
    <dgm:cxn modelId="{CC3DBB5B-8557-400F-868D-43DEB883EE03}" type="presParOf" srcId="{F0D17BA7-6786-4807-8CA8-47E3BE5B40C4}" destId="{41608789-329C-46B4-AA2F-1498D0654668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66F0AE-EB4F-4103-8F39-A459A96E6E45}">
      <dsp:nvSpPr>
        <dsp:cNvPr id="0" name=""/>
        <dsp:cNvSpPr/>
      </dsp:nvSpPr>
      <dsp:spPr>
        <a:xfrm>
          <a:off x="1140" y="1923461"/>
          <a:ext cx="2866315" cy="1106397"/>
        </a:xfrm>
        <a:prstGeom prst="chevron">
          <a:avLst>
            <a:gd name="adj" fmla="val 40000"/>
          </a:avLst>
        </a:prstGeom>
        <a:solidFill>
          <a:srgbClr val="1C5F8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0B150E-3D4E-4C94-B2FB-9DCF77044999}">
      <dsp:nvSpPr>
        <dsp:cNvPr id="0" name=""/>
        <dsp:cNvSpPr/>
      </dsp:nvSpPr>
      <dsp:spPr>
        <a:xfrm>
          <a:off x="765491" y="2200061"/>
          <a:ext cx="2420443" cy="11063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1C5F8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Haven’t Started</a:t>
          </a:r>
        </a:p>
      </dsp:txBody>
      <dsp:txXfrm>
        <a:off x="797896" y="2232466"/>
        <a:ext cx="2355633" cy="1041587"/>
      </dsp:txXfrm>
    </dsp:sp>
    <dsp:sp modelId="{7E95ABF6-9FFC-4AC4-8D34-6D3491473341}">
      <dsp:nvSpPr>
        <dsp:cNvPr id="0" name=""/>
        <dsp:cNvSpPr/>
      </dsp:nvSpPr>
      <dsp:spPr>
        <a:xfrm>
          <a:off x="3275109" y="1923461"/>
          <a:ext cx="2866315" cy="1106397"/>
        </a:xfrm>
        <a:prstGeom prst="chevron">
          <a:avLst>
            <a:gd name="adj" fmla="val 40000"/>
          </a:avLst>
        </a:prstGeom>
        <a:solidFill>
          <a:srgbClr val="86ABC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6DB67D-0601-4CDF-B23B-C6C8EF8B923D}">
      <dsp:nvSpPr>
        <dsp:cNvPr id="0" name=""/>
        <dsp:cNvSpPr/>
      </dsp:nvSpPr>
      <dsp:spPr>
        <a:xfrm>
          <a:off x="4039460" y="2200061"/>
          <a:ext cx="2420443" cy="11063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86ABC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Learned about options but haven’t made a decision</a:t>
          </a:r>
        </a:p>
      </dsp:txBody>
      <dsp:txXfrm>
        <a:off x="4071865" y="2232466"/>
        <a:ext cx="2355633" cy="1041587"/>
      </dsp:txXfrm>
    </dsp:sp>
    <dsp:sp modelId="{FFBD7CEE-1C76-4A20-8EBD-FF1F6569A535}">
      <dsp:nvSpPr>
        <dsp:cNvPr id="0" name=""/>
        <dsp:cNvSpPr/>
      </dsp:nvSpPr>
      <dsp:spPr>
        <a:xfrm>
          <a:off x="6549078" y="1923461"/>
          <a:ext cx="2866315" cy="1106397"/>
        </a:xfrm>
        <a:prstGeom prst="chevron">
          <a:avLst>
            <a:gd name="adj" fmla="val 40000"/>
          </a:avLst>
        </a:prstGeom>
        <a:solidFill>
          <a:srgbClr val="D1E6F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608789-329C-46B4-AA2F-1498D0654668}">
      <dsp:nvSpPr>
        <dsp:cNvPr id="0" name=""/>
        <dsp:cNvSpPr/>
      </dsp:nvSpPr>
      <dsp:spPr>
        <a:xfrm>
          <a:off x="7313429" y="2200061"/>
          <a:ext cx="2420443" cy="11063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D1E6F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Chose a Vendor</a:t>
          </a:r>
        </a:p>
      </dsp:txBody>
      <dsp:txXfrm>
        <a:off x="7345834" y="2232466"/>
        <a:ext cx="2355633" cy="10415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04A56-6EC5-4A34-84A7-4629A1E00763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71D11-3407-4AC9-93CD-7846001A6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442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5ED7-86D2-413F-9D8B-F2039ED71205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F8C9-0536-44E3-92CA-2798A712B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942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D03C-B3F8-4A53-97B6-E22DEF012415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F8C9-0536-44E3-92CA-2798A712B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434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6422-2118-4F8A-ACCB-79DCC494FB4B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F8C9-0536-44E3-92CA-2798A712B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10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3FEE-EC2D-493C-9A83-CD9E485DAB2F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F8C9-0536-44E3-92CA-2798A712B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322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2895-9A91-4797-8CA1-C4E129AC3A8A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F8C9-0536-44E3-92CA-2798A712B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11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907A2-9765-47BC-95B7-8C8C3BDA6801}" type="datetime1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F8C9-0536-44E3-92CA-2798A712B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845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5337-72E9-4CD6-ACC0-E24F852ABBA8}" type="datetime1">
              <a:rPr lang="en-US" smtClean="0"/>
              <a:t>10/23/2018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F8C9-0536-44E3-92CA-2798A712B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56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2AB5E-494D-40C7-A6E0-EA4FC9C6B576}" type="datetime1">
              <a:rPr lang="en-US" smtClean="0"/>
              <a:t>10/23/2018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F8C9-0536-44E3-92CA-2798A712B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47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A5E8-E454-4149-BC43-00F969B1BC0C}" type="datetime1">
              <a:rPr lang="en-US" smtClean="0"/>
              <a:t>10/23/2018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F8C9-0536-44E3-92CA-2798A712B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02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3D99-FCBA-46A9-A328-260325B0D7B5}" type="datetime1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F8C9-0536-44E3-92CA-2798A712B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110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8051-3278-47DD-B4DA-ACCF906826CB}" type="datetime1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F8C9-0536-44E3-92CA-2798A712B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97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69F6D-7182-48D9-B8BD-1FAB8ABF25F2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0F8C9-0536-44E3-92CA-2798A712B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65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tm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tm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tm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onna.holland@ride.ri.gov" TargetMode="External"/><Relationship Id="rId4" Type="http://schemas.openxmlformats.org/officeDocument/2006/relationships/hyperlink" Target="mailto:stacy_haines-mayne@ewg.k12.ri.u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4z7gDsSKUmU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qykPBKCR6o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6HQbnDYgx3c" TargetMode="Externa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72770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Recent Changes to the ILP Program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10127"/>
            <a:ext cx="9144000" cy="1655762"/>
          </a:xfrm>
        </p:spPr>
        <p:txBody>
          <a:bodyPr>
            <a:normAutofit/>
          </a:bodyPr>
          <a:lstStyle/>
          <a:p>
            <a:pPr lvl="0"/>
            <a:r>
              <a:rPr lang="en-US" sz="3600" i="1" dirty="0">
                <a:solidFill>
                  <a:prstClr val="black"/>
                </a:solidFill>
              </a:rPr>
              <a:t>What Do I Need to Know?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F8C9-0536-44E3-92CA-2798A712B5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925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F8C9-0536-44E3-92CA-2798A712B5A8}" type="slidenum">
              <a:rPr lang="en-US" smtClean="0"/>
              <a:t>10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03153" y="5000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/>
              <a:t>ILP Terms</a:t>
            </a:r>
            <a:endParaRPr lang="en-US" b="1" dirty="0"/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992565" y="1737610"/>
            <a:ext cx="5294225" cy="4241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b="1" dirty="0"/>
              <a:t>Individualized Learning Plan Program</a:t>
            </a:r>
            <a:r>
              <a:rPr lang="en-US" dirty="0"/>
              <a:t> </a:t>
            </a:r>
          </a:p>
        </p:txBody>
      </p:sp>
      <p:sp>
        <p:nvSpPr>
          <p:cNvPr id="10" name="Text Placeholder 4"/>
          <p:cNvSpPr txBox="1">
            <a:spLocks/>
          </p:cNvSpPr>
          <p:nvPr/>
        </p:nvSpPr>
        <p:spPr>
          <a:xfrm>
            <a:off x="6680256" y="1722111"/>
            <a:ext cx="4931963" cy="474142"/>
          </a:xfrm>
          <a:prstGeom prst="rect">
            <a:avLst/>
          </a:prstGeom>
        </p:spPr>
        <p:txBody>
          <a:bodyPr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/>
              <a:t>Individualized Learning Plan</a:t>
            </a:r>
            <a:r>
              <a:rPr lang="en-US" dirty="0"/>
              <a:t> </a:t>
            </a:r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992565" y="2341421"/>
            <a:ext cx="5157787" cy="3684588"/>
          </a:xfrm>
          <a:prstGeom prst="rect">
            <a:avLst/>
          </a:prstGeom>
        </p:spPr>
        <p:txBody>
          <a:bodyPr vert="horz" lIns="0" tIns="45720" rIns="0" bIns="45720" rtlCol="0" anchor="t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A comprehensive, pro-active program that implements the ILP Scope &amp; Sequence in a way that reaches all students through a curriculum that aligns with the American School Counseling Association’s standards and includes Academic, Social/Emotional and Career Exploration. The student takes an active role in developing a plan to achieve his/her academic, career and personal goals with support from counselors, teachers, and parents.</a:t>
            </a:r>
          </a:p>
          <a:p>
            <a:endParaRPr lang="en-US" dirty="0"/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6575153" y="2342395"/>
            <a:ext cx="4919472" cy="3748088"/>
          </a:xfrm>
          <a:prstGeom prst="rect">
            <a:avLst/>
          </a:prstGeom>
        </p:spPr>
        <p:txBody>
          <a:bodyPr vert="horz" lIns="0" tIns="45720" rIns="0" bIns="45720" rtlCol="0" anchor="t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This is a summary of student's progress through the ILP program.   The ILP plan provides the documentation of students’ interests, needs, supports, course selections (including access to college-level programming), transition placements and other learning experiences both in and out of school. It is a dynamic tool that maps academic plans and reflects each student’s unique set of interests, needs, academic and career goals, and graduation requirements.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965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" y="6311900"/>
            <a:ext cx="2743200" cy="365125"/>
          </a:xfrm>
        </p:spPr>
        <p:txBody>
          <a:bodyPr/>
          <a:lstStyle/>
          <a:p>
            <a:pPr algn="l"/>
            <a:fld id="{E3A0F8C9-0536-44E3-92CA-2798A712B5A8}" type="slidenum">
              <a:rPr lang="en-US" smtClean="0"/>
              <a:pPr algn="l"/>
              <a:t>11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0930" y="6176963"/>
            <a:ext cx="1915767" cy="588483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ECE69E65-5073-43F3-9400-111573AEF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Calibri Light"/>
              </a:rPr>
              <a:t>  ILP Adoption Toolkit  </a:t>
            </a:r>
            <a:endParaRPr lang="en-US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9B2AF65B-49A3-4436-AC6F-16018200EC6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313180" y="1621959"/>
          <a:ext cx="9778348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871">
                  <a:extLst>
                    <a:ext uri="{9D8B030D-6E8A-4147-A177-3AD203B41FA5}">
                      <a16:colId xmlns:a16="http://schemas.microsoft.com/office/drawing/2014/main" val="4216880527"/>
                    </a:ext>
                  </a:extLst>
                </a:gridCol>
                <a:gridCol w="3365500">
                  <a:extLst>
                    <a:ext uri="{9D8B030D-6E8A-4147-A177-3AD203B41FA5}">
                      <a16:colId xmlns:a16="http://schemas.microsoft.com/office/drawing/2014/main" val="214846556"/>
                    </a:ext>
                  </a:extLst>
                </a:gridCol>
                <a:gridCol w="4842977">
                  <a:extLst>
                    <a:ext uri="{9D8B030D-6E8A-4147-A177-3AD203B41FA5}">
                      <a16:colId xmlns:a16="http://schemas.microsoft.com/office/drawing/2014/main" val="18416415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Toolkit Section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/>
                        <a:t>Resource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/>
                        <a:t>Intent of Section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2719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Section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ILP Framework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Original Guidance for Secondary Regulations Requirements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475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Section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ILP Vendor Overviews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One-page overviews of each of the vendors of the menu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087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Section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ILP Scope &amp; Sequence and Curriculum Model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Rhode Island Model Scope &amp; Sequence developed by </a:t>
                      </a:r>
                      <a:r>
                        <a:rPr lang="en-US" dirty="0" err="1"/>
                        <a:t>PrepareRI</a:t>
                      </a:r>
                      <a:r>
                        <a:rPr lang="en-US" dirty="0"/>
                        <a:t> Ambassador, with alignment to tools from each vendor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474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Section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ILP District Adoption Success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Tool to share adoption plans or propose local model, will help source best and common practice report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534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Section 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ILP Draft Rubric for School 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Tool to use in building to help determine the best ILP System &amp; Curriculum vendor partner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6700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0737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" y="6311900"/>
            <a:ext cx="2743200" cy="365125"/>
          </a:xfrm>
        </p:spPr>
        <p:txBody>
          <a:bodyPr/>
          <a:lstStyle/>
          <a:p>
            <a:pPr algn="l"/>
            <a:fld id="{E3A0F8C9-0536-44E3-92CA-2798A712B5A8}" type="slidenum">
              <a:rPr lang="en-US" smtClean="0"/>
              <a:pPr algn="l"/>
              <a:t>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0930" y="6176963"/>
            <a:ext cx="1915767" cy="5884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37544" y="534691"/>
            <a:ext cx="10515600" cy="1001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Toolkit</a:t>
            </a:r>
            <a:r>
              <a:rPr lang="en-US" b="1" dirty="0">
                <a:solidFill>
                  <a:prstClr val="black"/>
                </a:solidFill>
                <a:latin typeface="Calibri Light" panose="020F0302020204030204"/>
              </a:rPr>
              <a:t>: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Scope and Sequence</a:t>
            </a:r>
            <a:endParaRPr lang="en-US" sz="4400" b="0" i="0" u="none" strike="noStrike" kern="1200" cap="none" spc="0" baseline="0" noProof="0" dirty="0">
              <a:solidFill>
                <a:sysClr val="windowText" lastClr="000000"/>
              </a:solidFill>
              <a:latin typeface="Calibri Light" panose="020F0302020204030204"/>
              <a:cs typeface="Calibri Light"/>
            </a:endParaRPr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9" y="1231670"/>
            <a:ext cx="6370966" cy="5626330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373" y="1660409"/>
            <a:ext cx="5905128" cy="5141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595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" y="6311900"/>
            <a:ext cx="2743200" cy="365125"/>
          </a:xfrm>
        </p:spPr>
        <p:txBody>
          <a:bodyPr/>
          <a:lstStyle/>
          <a:p>
            <a:pPr algn="l"/>
            <a:fld id="{E3A0F8C9-0536-44E3-92CA-2798A712B5A8}" type="slidenum">
              <a:rPr lang="en-US" smtClean="0"/>
              <a:pPr algn="l"/>
              <a:t>13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0930" y="6176963"/>
            <a:ext cx="1915767" cy="588483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4604" y="751596"/>
            <a:ext cx="5887395" cy="6106404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60"/>
          <a:stretch/>
        </p:blipFill>
        <p:spPr>
          <a:xfrm>
            <a:off x="623596" y="664133"/>
            <a:ext cx="5531019" cy="6229172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E24B0550-1571-47DF-B35B-2BE820FB6A21}"/>
              </a:ext>
            </a:extLst>
          </p:cNvPr>
          <p:cNvSpPr txBox="1">
            <a:spLocks/>
          </p:cNvSpPr>
          <p:nvPr/>
        </p:nvSpPr>
        <p:spPr>
          <a:xfrm>
            <a:off x="3320896" y="-148143"/>
            <a:ext cx="10515600" cy="1001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Toolkit</a:t>
            </a:r>
            <a:r>
              <a:rPr lang="en-US" b="1" dirty="0">
                <a:solidFill>
                  <a:prstClr val="black"/>
                </a:solidFill>
                <a:latin typeface="Calibri Light" panose="020F0302020204030204"/>
              </a:rPr>
              <a:t>: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r>
              <a:rPr lang="en-US" b="1" dirty="0">
                <a:solidFill>
                  <a:prstClr val="black"/>
                </a:solidFill>
                <a:latin typeface="Calibri Light" panose="020F0302020204030204"/>
              </a:rPr>
              <a:t>Model Curriculum </a:t>
            </a:r>
            <a:endParaRPr lang="en-US" sz="4400" b="0" i="0" u="none" strike="noStrike" kern="1200" cap="none" spc="0" baseline="0" noProof="0" dirty="0">
              <a:solidFill>
                <a:sysClr val="windowText" lastClr="000000"/>
              </a:solidFill>
              <a:latin typeface="Calibri Light" panose="020F0302020204030204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133821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F8C9-0536-44E3-92CA-2798A712B5A8}" type="slidenum">
              <a:rPr lang="en-US" smtClean="0"/>
              <a:t>14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34786" y="1184738"/>
            <a:ext cx="1125914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b="1" dirty="0">
                <a:solidFill>
                  <a:prstClr val="black"/>
                </a:solidFill>
              </a:rPr>
              <a:t>Vendor Selection – Where are you in the process?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graphicFrame>
        <p:nvGraphicFramePr>
          <p:cNvPr id="9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3737749"/>
              </p:ext>
            </p:extLst>
          </p:nvPr>
        </p:nvGraphicFramePr>
        <p:xfrm>
          <a:off x="1282391" y="1338146"/>
          <a:ext cx="9735014" cy="52299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858169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" y="6311900"/>
            <a:ext cx="2743200" cy="365125"/>
          </a:xfrm>
        </p:spPr>
        <p:txBody>
          <a:bodyPr/>
          <a:lstStyle/>
          <a:p>
            <a:pPr algn="l"/>
            <a:fld id="{E3A0F8C9-0536-44E3-92CA-2798A712B5A8}" type="slidenum">
              <a:rPr lang="en-US" smtClean="0"/>
              <a:pPr algn="l"/>
              <a:t>15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763371" y="1326777"/>
            <a:ext cx="7707406" cy="1880167"/>
          </a:xfrm>
        </p:spPr>
        <p:txBody>
          <a:bodyPr>
            <a:normAutofit fontScale="90000"/>
          </a:bodyPr>
          <a:lstStyle/>
          <a:p>
            <a:r>
              <a:rPr lang="en-US" sz="5300" b="1" dirty="0">
                <a:solidFill>
                  <a:prstClr val="black"/>
                </a:solidFill>
                <a:latin typeface="+mn-lt"/>
              </a:rPr>
              <a:t>Vendor Partners </a:t>
            </a:r>
            <a:br>
              <a:rPr lang="en-US" sz="5300" b="1" dirty="0">
                <a:solidFill>
                  <a:prstClr val="black"/>
                </a:solidFill>
                <a:latin typeface="+mn-lt"/>
              </a:rPr>
            </a:br>
            <a:r>
              <a:rPr lang="en-US" sz="5300" b="1" dirty="0">
                <a:solidFill>
                  <a:prstClr val="black"/>
                </a:solidFill>
                <a:latin typeface="+mn-lt"/>
              </a:rPr>
              <a:t>Introductions &amp; Overviews</a:t>
            </a:r>
            <a:br>
              <a:rPr lang="en-US" b="1" dirty="0">
                <a:solidFill>
                  <a:prstClr val="black"/>
                </a:solidFill>
                <a:latin typeface="+mn-lt"/>
              </a:rPr>
            </a:br>
            <a:endParaRPr lang="en-US" b="1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00916" y="2787618"/>
            <a:ext cx="8127627" cy="230832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  <a:buClr>
                <a:srgbClr val="5B9BD5"/>
              </a:buClr>
              <a:buSzPct val="102000"/>
            </a:pPr>
            <a:r>
              <a:rPr lang="en-US" sz="2400" b="1" dirty="0">
                <a:solidFill>
                  <a:prstClr val="black"/>
                </a:solidFill>
                <a:latin typeface="Calibri" panose="020F0502020204030204"/>
              </a:rPr>
              <a:t>NAVIANCE: 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Sean </a:t>
            </a:r>
            <a:r>
              <a:rPr lang="en-US" sz="2400" dirty="0" err="1">
                <a:solidFill>
                  <a:prstClr val="black"/>
                </a:solidFill>
                <a:latin typeface="Calibri" panose="020F0502020204030204"/>
              </a:rPr>
              <a:t>Kruglak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, sean.kruglak@hobsons.com</a:t>
            </a:r>
          </a:p>
          <a:p>
            <a:pPr>
              <a:lnSpc>
                <a:spcPct val="150000"/>
              </a:lnSpc>
              <a:buClr>
                <a:srgbClr val="5B9BD5"/>
              </a:buClr>
              <a:buSzPct val="102000"/>
            </a:pPr>
            <a:r>
              <a:rPr lang="en-US" sz="2400" b="1" dirty="0">
                <a:solidFill>
                  <a:prstClr val="black"/>
                </a:solidFill>
                <a:latin typeface="Calibri" panose="020F0502020204030204"/>
              </a:rPr>
              <a:t>RICHER PICTURE: 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David </a:t>
            </a:r>
            <a:r>
              <a:rPr lang="en-US" sz="2400" dirty="0" err="1">
                <a:solidFill>
                  <a:prstClr val="black"/>
                </a:solidFill>
                <a:latin typeface="Calibri" panose="020F0502020204030204"/>
              </a:rPr>
              <a:t>Niguidula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, David@richerpicture.com </a:t>
            </a:r>
            <a:endParaRPr lang="en-US" sz="2400" dirty="0">
              <a:solidFill>
                <a:prstClr val="black"/>
              </a:solidFill>
              <a:latin typeface="Calibri" panose="020F0502020204030204"/>
              <a:cs typeface="Calibri"/>
            </a:endParaRPr>
          </a:p>
          <a:p>
            <a:pPr>
              <a:lnSpc>
                <a:spcPct val="150000"/>
              </a:lnSpc>
              <a:buClr>
                <a:srgbClr val="5B9BD5"/>
              </a:buClr>
              <a:buSzPct val="102000"/>
            </a:pPr>
            <a:r>
              <a:rPr lang="en-US" sz="2400" b="1" dirty="0">
                <a:solidFill>
                  <a:prstClr val="black"/>
                </a:solidFill>
                <a:latin typeface="Calibri" panose="020F0502020204030204"/>
              </a:rPr>
              <a:t>XAP: 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Simone Swett, sswett@xap.com</a:t>
            </a:r>
            <a:endParaRPr lang="en-US" sz="2400" dirty="0">
              <a:solidFill>
                <a:prstClr val="black"/>
              </a:solidFill>
              <a:latin typeface="Calibri" panose="020F0502020204030204"/>
              <a:cs typeface="Calibri"/>
            </a:endParaRPr>
          </a:p>
          <a:p>
            <a:pPr>
              <a:lnSpc>
                <a:spcPct val="150000"/>
              </a:lnSpc>
              <a:buClr>
                <a:srgbClr val="5B9BD5"/>
              </a:buClr>
              <a:buSzPct val="102000"/>
            </a:pPr>
            <a:r>
              <a:rPr lang="en-US" sz="2400" b="1" dirty="0">
                <a:solidFill>
                  <a:prstClr val="black"/>
                </a:solidFill>
                <a:latin typeface="Calibri" panose="020F0502020204030204"/>
              </a:rPr>
              <a:t>XELLO: 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Ginny </a:t>
            </a:r>
            <a:r>
              <a:rPr lang="en-US" sz="2400" dirty="0" err="1">
                <a:solidFill>
                  <a:prstClr val="black"/>
                </a:solidFill>
                <a:latin typeface="Calibri" panose="020F0502020204030204"/>
              </a:rPr>
              <a:t>Weitner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Calibri" panose="020F0502020204030204"/>
              </a:rPr>
              <a:t>ginnyw@xello.world</a:t>
            </a:r>
            <a:endParaRPr lang="en-US" sz="2400" dirty="0">
              <a:solidFill>
                <a:prstClr val="black"/>
              </a:solidFill>
              <a:latin typeface="Calibri" panose="020F0502020204030204"/>
              <a:cs typeface="Calibri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DA2F52E2-8A4D-4E92-9C2A-1ECAA786B5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50" y="5189443"/>
            <a:ext cx="9551231" cy="988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2593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Title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85EB-5270-4762-961D-977DCB29722C}" type="slidenum">
              <a:rPr lang="en-US" smtClean="0"/>
              <a:t>16</a:t>
            </a:fld>
            <a:endParaRPr lang="en-US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43" y="0"/>
            <a:ext cx="5591777" cy="685800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0"/>
            <a:ext cx="528923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004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DA69-64BC-4220-B8F6-F093142A2EF9}" type="slidenum">
              <a:rPr lang="en-US" smtClean="0"/>
              <a:t>17</a:t>
            </a:fld>
            <a:endParaRPr lang="en-US"/>
          </a:p>
        </p:txBody>
      </p:sp>
      <p:pic>
        <p:nvPicPr>
          <p:cNvPr id="9" name="Picture 9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676E819A-DD5B-449B-A0EE-03A8DDE89E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49142" y="574795"/>
            <a:ext cx="10106810" cy="5156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1927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" y="6311900"/>
            <a:ext cx="2743200" cy="365125"/>
          </a:xfrm>
        </p:spPr>
        <p:txBody>
          <a:bodyPr/>
          <a:lstStyle/>
          <a:p>
            <a:pPr algn="l"/>
            <a:fld id="{E3A0F8C9-0536-44E3-92CA-2798A712B5A8}" type="slidenum">
              <a:rPr lang="en-US" smtClean="0"/>
              <a:pPr algn="l"/>
              <a:t>18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1A6F55D-60F6-4B63-BA24-0EF6F5A03615}"/>
              </a:ext>
            </a:extLst>
          </p:cNvPr>
          <p:cNvSpPr txBox="1"/>
          <p:nvPr/>
        </p:nvSpPr>
        <p:spPr>
          <a:xfrm>
            <a:off x="1551998" y="1603994"/>
            <a:ext cx="10479437" cy="489364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cs typeface="Calibri"/>
              </a:rPr>
              <a:t>What is Career Exploration? Career exploration is </a:t>
            </a:r>
            <a:r>
              <a:rPr lang="en-US" sz="2400" b="1" dirty="0">
                <a:cs typeface="Calibri"/>
              </a:rPr>
              <a:t>student-driven learning about work</a:t>
            </a:r>
            <a:r>
              <a:rPr lang="en-US" sz="2400" dirty="0">
                <a:cs typeface="Calibri"/>
              </a:rPr>
              <a:t> through embedded activities that help </a:t>
            </a:r>
            <a:r>
              <a:rPr lang="en-US" sz="2400" b="1" dirty="0">
                <a:cs typeface="Calibri"/>
              </a:rPr>
              <a:t>build awareness</a:t>
            </a:r>
            <a:r>
              <a:rPr lang="en-US" sz="2400" dirty="0">
                <a:cs typeface="Calibri"/>
              </a:rPr>
              <a:t> of the variety of careers available and </a:t>
            </a:r>
            <a:r>
              <a:rPr lang="en-US" sz="2400" b="1" dirty="0">
                <a:cs typeface="Calibri"/>
              </a:rPr>
              <a:t>provides experiences</a:t>
            </a:r>
            <a:r>
              <a:rPr lang="en-US" sz="2400" dirty="0">
                <a:cs typeface="Calibri"/>
              </a:rPr>
              <a:t> that help inform pathway and </a:t>
            </a:r>
            <a:r>
              <a:rPr lang="en-US" sz="2400" b="1" dirty="0">
                <a:cs typeface="Calibri"/>
              </a:rPr>
              <a:t>career decisions</a:t>
            </a:r>
            <a:r>
              <a:rPr lang="en-US" sz="2400" dirty="0">
                <a:cs typeface="Calibri"/>
              </a:rPr>
              <a:t>. </a:t>
            </a:r>
            <a:endParaRPr lang="en-US" sz="2400" dirty="0">
              <a:highlight>
                <a:srgbClr val="FFFF00"/>
              </a:highlight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cs typeface="Calibri"/>
              </a:rPr>
              <a:t>What types of activities can help support Career Exploration as part of the ILP Program? </a:t>
            </a:r>
            <a:endParaRPr lang="en-US" sz="2400">
              <a:highlight>
                <a:srgbClr val="FFFF00"/>
              </a:highlight>
              <a:cs typeface="Calibri"/>
            </a:endParaRPr>
          </a:p>
          <a:p>
            <a:pPr marL="800100" lvl="1" indent="-342900">
              <a:buFont typeface="Arial"/>
              <a:buChar char="•"/>
            </a:pPr>
            <a:r>
              <a:rPr lang="en-US" sz="2400" dirty="0">
                <a:cs typeface="Calibri"/>
              </a:rPr>
              <a:t>Utilize Vendor Platforms for Career Interest Inventories, Career Awareness Assessments, Explore Career Clusters, Explore and Research Specific Careers of Interest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>
                <a:cs typeface="Calibri"/>
              </a:rPr>
              <a:t>Career Fairs/Workshops, Industry Speakers/ Interviews,  Job Shadow/Site Visits, Internship/ Work Based Learning opportunities, Career Mentors, Career/ Industry Presentations, Career Conversations, "Career Cab" 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798849-E47A-4C68-A112-E384542D713F}"/>
              </a:ext>
            </a:extLst>
          </p:cNvPr>
          <p:cNvSpPr txBox="1"/>
          <p:nvPr/>
        </p:nvSpPr>
        <p:spPr>
          <a:xfrm>
            <a:off x="1969457" y="938847"/>
            <a:ext cx="8955436" cy="707886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b="1" dirty="0"/>
              <a:t>Career Exploration </a:t>
            </a:r>
          </a:p>
        </p:txBody>
      </p:sp>
    </p:spTree>
    <p:extLst>
      <p:ext uri="{BB962C8B-B14F-4D97-AF65-F5344CB8AC3E}">
        <p14:creationId xmlns:p14="http://schemas.microsoft.com/office/powerpoint/2010/main" val="42477551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" y="6311900"/>
            <a:ext cx="2743200" cy="365125"/>
          </a:xfrm>
        </p:spPr>
        <p:txBody>
          <a:bodyPr/>
          <a:lstStyle/>
          <a:p>
            <a:pPr algn="l"/>
            <a:fld id="{E3A0F8C9-0536-44E3-92CA-2798A712B5A8}" type="slidenum">
              <a:rPr lang="en-US" smtClean="0"/>
              <a:pPr algn="l"/>
              <a:t>19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1A6F55D-60F6-4B63-BA24-0EF6F5A03615}"/>
              </a:ext>
            </a:extLst>
          </p:cNvPr>
          <p:cNvSpPr txBox="1"/>
          <p:nvPr/>
        </p:nvSpPr>
        <p:spPr>
          <a:xfrm>
            <a:off x="1779814" y="1142999"/>
            <a:ext cx="9274629" cy="381642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 b="1" dirty="0"/>
              <a:t>NEXT STEPS:</a:t>
            </a:r>
          </a:p>
          <a:p>
            <a:pPr algn="ctr"/>
            <a:r>
              <a:rPr lang="en-US" sz="2400" dirty="0"/>
              <a:t>Toolkit – Utilize the toolkit, there is a good guideline and foundation in the toolkit to help schools get started.   </a:t>
            </a:r>
            <a:endParaRPr lang="en-US" dirty="0">
              <a:cs typeface="Calibri"/>
            </a:endParaRPr>
          </a:p>
          <a:p>
            <a:pPr algn="ctr"/>
            <a:endParaRPr lang="en-US" dirty="0">
              <a:cs typeface="Calibri"/>
            </a:endParaRPr>
          </a:p>
          <a:p>
            <a:pPr algn="ctr"/>
            <a:r>
              <a:rPr lang="en-US" sz="2400" dirty="0">
                <a:cs typeface="Calibri"/>
              </a:rPr>
              <a:t>Join the ILP PLG – Talk to administration, are they signed up?  Does your school have an ILP implementation team?</a:t>
            </a:r>
          </a:p>
          <a:p>
            <a:pPr algn="ctr"/>
            <a:endParaRPr lang="en-US" sz="2400" dirty="0">
              <a:cs typeface="Calibri"/>
            </a:endParaRPr>
          </a:p>
          <a:p>
            <a:pPr algn="ctr"/>
            <a:r>
              <a:rPr lang="en-US" sz="2400" dirty="0">
                <a:cs typeface="Calibri"/>
              </a:rPr>
              <a:t>Attend the November 2</a:t>
            </a:r>
            <a:r>
              <a:rPr lang="en-US" sz="2400" baseline="30000" dirty="0">
                <a:cs typeface="Calibri"/>
              </a:rPr>
              <a:t>nd</a:t>
            </a:r>
            <a:r>
              <a:rPr lang="en-US" sz="2400" dirty="0">
                <a:cs typeface="Calibri"/>
              </a:rPr>
              <a:t> Vendor session.</a:t>
            </a:r>
          </a:p>
          <a:p>
            <a:pPr algn="ctr"/>
            <a:endParaRPr lang="en-US" dirty="0">
              <a:cs typeface="Calibri"/>
            </a:endParaRPr>
          </a:p>
          <a:p>
            <a:pPr algn="ctr"/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37733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F8C9-0536-44E3-92CA-2798A712B5A8}" type="slidenum">
              <a:rPr lang="en-US" smtClean="0"/>
              <a:t>2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Agenda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Background-</a:t>
            </a:r>
            <a:r>
              <a:rPr lang="en-US" dirty="0">
                <a:cs typeface="Calibri"/>
              </a:rPr>
              <a:t> History, Benefits, Terms</a:t>
            </a:r>
            <a:endParaRPr lang="en-US" dirty="0"/>
          </a:p>
          <a:p>
            <a:r>
              <a:rPr lang="en-US" dirty="0">
                <a:solidFill>
                  <a:prstClr val="black"/>
                </a:solidFill>
                <a:cs typeface="Calibri"/>
              </a:rPr>
              <a:t>ILP Adoption Toolkit</a:t>
            </a:r>
          </a:p>
          <a:p>
            <a:r>
              <a:rPr lang="en-US" dirty="0">
                <a:solidFill>
                  <a:prstClr val="black"/>
                </a:solidFill>
              </a:rPr>
              <a:t>Where are you in the process?  </a:t>
            </a:r>
            <a:endParaRPr lang="en-US" dirty="0">
              <a:solidFill>
                <a:prstClr val="black"/>
              </a:solidFill>
              <a:cs typeface="Calibri"/>
            </a:endParaRPr>
          </a:p>
          <a:p>
            <a:pPr lvl="0"/>
            <a:r>
              <a:rPr lang="en-US" dirty="0">
                <a:solidFill>
                  <a:prstClr val="black"/>
                </a:solidFill>
              </a:rPr>
              <a:t>ILP PLG –What is it, how it can help with implementation.</a:t>
            </a:r>
          </a:p>
          <a:p>
            <a:r>
              <a:rPr lang="en-US" dirty="0">
                <a:solidFill>
                  <a:prstClr val="black"/>
                </a:solidFill>
              </a:rPr>
              <a:t>Career Exploration</a:t>
            </a:r>
            <a:endParaRPr lang="en-US" dirty="0">
              <a:solidFill>
                <a:prstClr val="black"/>
              </a:solidFill>
              <a:cs typeface="Calibri"/>
            </a:endParaRPr>
          </a:p>
          <a:p>
            <a:r>
              <a:rPr lang="en-US" dirty="0">
                <a:solidFill>
                  <a:prstClr val="black"/>
                </a:solidFill>
              </a:rPr>
              <a:t>Next Steps</a:t>
            </a:r>
            <a:endParaRPr lang="en-US" dirty="0">
              <a:solidFill>
                <a:prstClr val="black"/>
              </a:solidFill>
              <a:cs typeface="Calibri"/>
            </a:endParaRPr>
          </a:p>
          <a:p>
            <a:pPr marL="0" lvl="0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lvl="0"/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3889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" y="6311900"/>
            <a:ext cx="2743200" cy="365125"/>
          </a:xfrm>
        </p:spPr>
        <p:txBody>
          <a:bodyPr/>
          <a:lstStyle/>
          <a:p>
            <a:pPr algn="l"/>
            <a:fld id="{E3A0F8C9-0536-44E3-92CA-2798A712B5A8}" type="slidenum">
              <a:rPr lang="en-US" smtClean="0"/>
              <a:pPr algn="l"/>
              <a:t>20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0930" y="6176963"/>
            <a:ext cx="1915767" cy="588483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2DD4560-E394-4DEE-8B37-C7C114012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8581" y="1223769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b="1" dirty="0">
              <a:cs typeface="Calibri"/>
            </a:endParaRPr>
          </a:p>
          <a:p>
            <a:pPr algn="ctr">
              <a:buNone/>
            </a:pPr>
            <a:r>
              <a:rPr lang="en-US" sz="3600" b="1" dirty="0">
                <a:cs typeface="Calibri"/>
              </a:rPr>
              <a:t>Contact Information</a:t>
            </a:r>
            <a:endParaRPr lang="en-US" b="1" dirty="0">
              <a:cs typeface="Calibri"/>
            </a:endParaRPr>
          </a:p>
          <a:p>
            <a:pPr algn="ctr">
              <a:buNone/>
            </a:pPr>
            <a:br>
              <a:rPr lang="en-US" sz="3600" b="1" dirty="0">
                <a:cs typeface="Calibri"/>
              </a:rPr>
            </a:br>
            <a:r>
              <a:rPr lang="en-US" sz="1200" b="1" dirty="0">
                <a:cs typeface="Calibri"/>
              </a:rPr>
              <a:t> </a:t>
            </a:r>
            <a:br>
              <a:rPr lang="en-US" sz="1200" b="1" dirty="0">
                <a:cs typeface="Calibri"/>
              </a:rPr>
            </a:br>
            <a:r>
              <a:rPr lang="en-US" b="1" dirty="0">
                <a:cs typeface="Calibri"/>
              </a:rPr>
              <a:t>www.prepare-ri.org  or  www.ride.ri.gov/schoolcounseling</a:t>
            </a:r>
            <a:br>
              <a:rPr lang="en-US" b="1" dirty="0">
                <a:cs typeface="Calibri"/>
              </a:rPr>
            </a:br>
            <a:endParaRPr lang="en-US" b="1" dirty="0">
              <a:cs typeface="Calibri"/>
            </a:endParaRPr>
          </a:p>
          <a:p>
            <a:pPr marL="0" indent="0" algn="ctr">
              <a:buNone/>
            </a:pPr>
            <a:r>
              <a:rPr lang="en-US" b="1" dirty="0">
                <a:cs typeface="Calibri"/>
              </a:rPr>
              <a:t>Stacy Haines-Mayne </a:t>
            </a:r>
            <a:r>
              <a:rPr lang="en-US" b="1" dirty="0">
                <a:cs typeface="Calibri"/>
                <a:hlinkClick r:id="rId4"/>
              </a:rPr>
              <a:t>stacy_haines-mayne@ewg.k12.ri.us</a:t>
            </a:r>
            <a:r>
              <a:rPr lang="en-US" b="1" dirty="0">
                <a:cs typeface="Calibri"/>
              </a:rPr>
              <a:t> </a:t>
            </a:r>
            <a:br>
              <a:rPr lang="en-US" b="1" dirty="0">
                <a:cs typeface="Calibri"/>
              </a:rPr>
            </a:br>
            <a:r>
              <a:rPr lang="en-US" b="1" dirty="0">
                <a:cs typeface="Calibri"/>
              </a:rPr>
              <a:t>  </a:t>
            </a:r>
            <a:br>
              <a:rPr lang="en-US" b="1" dirty="0">
                <a:cs typeface="Calibri"/>
              </a:rPr>
            </a:br>
            <a:r>
              <a:rPr lang="en-US" b="1" dirty="0">
                <a:cs typeface="Calibri"/>
              </a:rPr>
              <a:t> Onna Mechanic-Holland </a:t>
            </a:r>
            <a:r>
              <a:rPr lang="en-US" b="1" dirty="0">
                <a:cs typeface="Calibri"/>
                <a:hlinkClick r:id="rId5"/>
              </a:rPr>
              <a:t>onna.holland@ride.ri.gov</a:t>
            </a:r>
            <a:r>
              <a:rPr lang="en-US" b="1" dirty="0">
                <a:cs typeface="Calibri"/>
              </a:rPr>
              <a:t> 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9786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722586" y="3128907"/>
            <a:ext cx="10515600" cy="14220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en-US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85EB-5270-4762-961D-977DCB29722C}" type="slidenum">
              <a:rPr lang="en-US" smtClean="0"/>
              <a:t>3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6765" y="1557091"/>
            <a:ext cx="10515600" cy="1338261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To Get Us </a:t>
            </a:r>
            <a:r>
              <a:rPr lang="en-US" sz="6600" b="1" dirty="0">
                <a:cs typeface="Calibri Light"/>
              </a:rPr>
              <a:t>Started</a:t>
            </a:r>
            <a:endParaRPr lang="en-US" sz="6600" b="1" dirty="0"/>
          </a:p>
        </p:txBody>
      </p:sp>
      <p:sp>
        <p:nvSpPr>
          <p:cNvPr id="3" name="Rectangle 2"/>
          <p:cNvSpPr/>
          <p:nvPr/>
        </p:nvSpPr>
        <p:spPr>
          <a:xfrm>
            <a:off x="3856395" y="3231842"/>
            <a:ext cx="3205045" cy="175432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dirty="0">
                <a:hlinkClick r:id="rId3"/>
              </a:rPr>
              <a:t>https://youtu.be/4z7gDsSKUmU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>
              <a:cs typeface="Calibri"/>
            </a:endParaRPr>
          </a:p>
          <a:p>
            <a:r>
              <a:rPr lang="en-US" dirty="0">
                <a:hlinkClick r:id="rId4"/>
              </a:rPr>
              <a:t>https://youtu.be/qykPBKCR6o4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884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85EB-5270-4762-961D-977DCB29722C}" type="slidenum">
              <a:rPr lang="en-US" smtClean="0"/>
              <a:t>4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90600" y="1271767"/>
            <a:ext cx="10515600" cy="50845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182880">
              <a:buNone/>
            </a:pPr>
            <a:r>
              <a:rPr lang="en-US" sz="2400" dirty="0">
                <a:solidFill>
                  <a:prstClr val="black"/>
                </a:solidFill>
                <a:cs typeface="Calibri"/>
              </a:rPr>
              <a:t>Both Secondary School Regulations &amp; </a:t>
            </a:r>
            <a:r>
              <a:rPr lang="en-US" sz="2400" dirty="0" err="1">
                <a:solidFill>
                  <a:prstClr val="black"/>
                </a:solidFill>
                <a:cs typeface="Calibri"/>
              </a:rPr>
              <a:t>PrepareRI</a:t>
            </a:r>
            <a:r>
              <a:rPr lang="en-US" sz="2400" dirty="0">
                <a:solidFill>
                  <a:prstClr val="black"/>
                </a:solidFill>
                <a:cs typeface="Calibri"/>
              </a:rPr>
              <a:t> Action Plan identify the ILP as a backbone for facilitating relevance and readiness for each student. </a:t>
            </a:r>
            <a:endParaRPr lang="en-US" sz="2400" dirty="0">
              <a:cs typeface="Calibri"/>
            </a:endParaRPr>
          </a:p>
          <a:p>
            <a:pPr marL="0" indent="0">
              <a:buNone/>
            </a:pPr>
            <a:endParaRPr lang="en-US" sz="2400" dirty="0">
              <a:solidFill>
                <a:prstClr val="black"/>
              </a:solidFill>
              <a:cs typeface="Calibri"/>
            </a:endParaRPr>
          </a:p>
          <a:p>
            <a:pPr marL="0" indent="0">
              <a:buNone/>
            </a:pPr>
            <a:r>
              <a:rPr lang="en-US" sz="2400" dirty="0">
                <a:solidFill>
                  <a:prstClr val="black"/>
                </a:solidFill>
                <a:cs typeface="Calibri"/>
              </a:rPr>
              <a:t>ILP Timeline: </a:t>
            </a:r>
          </a:p>
          <a:p>
            <a:r>
              <a:rPr lang="en-US" sz="2400" dirty="0">
                <a:solidFill>
                  <a:prstClr val="black"/>
                </a:solidFill>
                <a:cs typeface="Calibri"/>
              </a:rPr>
              <a:t>Spring 2017: Working Committee  developed four Recommendations:</a:t>
            </a:r>
          </a:p>
          <a:p>
            <a:pPr marL="914400" lvl="1" indent="-457200">
              <a:buAutoNum type="arabicPeriod"/>
            </a:pPr>
            <a:r>
              <a:rPr lang="en-US" sz="2000" dirty="0">
                <a:solidFill>
                  <a:prstClr val="black"/>
                </a:solidFill>
                <a:cs typeface="Calibri"/>
              </a:rPr>
              <a:t>Develop/Coordinate a menu of turn-key Individual Learning Plan options </a:t>
            </a:r>
            <a:endParaRPr lang="en-US" sz="2000" dirty="0">
              <a:cs typeface="Calibri"/>
            </a:endParaRPr>
          </a:p>
          <a:p>
            <a:pPr marL="914400" lvl="1" indent="-457200">
              <a:buAutoNum type="arabicPeriod"/>
            </a:pPr>
            <a:r>
              <a:rPr lang="en-US" sz="2000" dirty="0">
                <a:solidFill>
                  <a:prstClr val="black"/>
                </a:solidFill>
                <a:cs typeface="Calibri"/>
              </a:rPr>
              <a:t>Create a simple process</a:t>
            </a:r>
            <a:endParaRPr lang="en-US" sz="2000" dirty="0">
              <a:cs typeface="Calibri"/>
            </a:endParaRPr>
          </a:p>
          <a:p>
            <a:pPr marL="914400" lvl="1" indent="-457200">
              <a:buAutoNum type="arabicPeriod"/>
            </a:pPr>
            <a:r>
              <a:rPr lang="en-US" sz="2000" dirty="0">
                <a:solidFill>
                  <a:prstClr val="black"/>
                </a:solidFill>
                <a:cs typeface="Calibri"/>
              </a:rPr>
              <a:t>Financially support professional development</a:t>
            </a:r>
            <a:endParaRPr lang="en-US" sz="2000" dirty="0">
              <a:cs typeface="Calibri"/>
            </a:endParaRPr>
          </a:p>
          <a:p>
            <a:pPr marL="914400" lvl="1" indent="-457200">
              <a:buAutoNum type="arabicPeriod"/>
            </a:pPr>
            <a:r>
              <a:rPr lang="en-US" sz="2000" dirty="0">
                <a:solidFill>
                  <a:prstClr val="black"/>
                </a:solidFill>
                <a:cs typeface="Calibri"/>
              </a:rPr>
              <a:t>Release regular best practice report</a:t>
            </a:r>
            <a:endParaRPr lang="en-US" sz="2000" dirty="0">
              <a:cs typeface="Calibri"/>
            </a:endParaRPr>
          </a:p>
          <a:p>
            <a:r>
              <a:rPr lang="en-US" sz="2400" dirty="0">
                <a:solidFill>
                  <a:prstClr val="black"/>
                </a:solidFill>
                <a:cs typeface="Calibri"/>
              </a:rPr>
              <a:t>Summer 2017: </a:t>
            </a:r>
            <a:r>
              <a:rPr lang="en-US" sz="2400" dirty="0" err="1">
                <a:solidFill>
                  <a:prstClr val="black"/>
                </a:solidFill>
                <a:cs typeface="Calibri"/>
              </a:rPr>
              <a:t>PrepareRI</a:t>
            </a:r>
            <a:r>
              <a:rPr lang="en-US" sz="2400" dirty="0">
                <a:solidFill>
                  <a:prstClr val="black"/>
                </a:solidFill>
                <a:cs typeface="Calibri"/>
              </a:rPr>
              <a:t> Ambassador &amp; Request for Proposals </a:t>
            </a:r>
            <a:endParaRPr lang="en-US" sz="2400" dirty="0">
              <a:cs typeface="Calibri"/>
            </a:endParaRPr>
          </a:p>
          <a:p>
            <a:r>
              <a:rPr lang="en-US" sz="2400" dirty="0">
                <a:solidFill>
                  <a:prstClr val="black"/>
                </a:solidFill>
                <a:cs typeface="Calibri"/>
              </a:rPr>
              <a:t>Fall 2017: Committee Review of Proposals</a:t>
            </a:r>
            <a:endParaRPr lang="en-US" sz="2400" dirty="0">
              <a:cs typeface="Calibri"/>
            </a:endParaRPr>
          </a:p>
          <a:p>
            <a:r>
              <a:rPr lang="en-US" sz="2400" dirty="0">
                <a:solidFill>
                  <a:prstClr val="black"/>
                </a:solidFill>
                <a:cs typeface="Calibri"/>
              </a:rPr>
              <a:t>Spring 2018: Release of Menu and Toolkit </a:t>
            </a:r>
            <a:endParaRPr lang="en-US" sz="2400" dirty="0">
              <a:cs typeface="Calibri"/>
            </a:endParaRPr>
          </a:p>
          <a:p>
            <a:pPr marL="182880" lvl="0">
              <a:buNone/>
            </a:pPr>
            <a:endParaRPr lang="en-US" sz="1900" dirty="0">
              <a:solidFill>
                <a:prstClr val="black"/>
              </a:solidFill>
              <a:cs typeface="Calibri"/>
            </a:endParaRPr>
          </a:p>
          <a:p>
            <a:pPr marL="0" indent="0">
              <a:buNone/>
            </a:pPr>
            <a:endParaRPr lang="en-US" sz="1900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ECE69E65-5073-43F3-9400-111573AEF751}"/>
              </a:ext>
            </a:extLst>
          </p:cNvPr>
          <p:cNvSpPr txBox="1">
            <a:spLocks/>
          </p:cNvSpPr>
          <p:nvPr/>
        </p:nvSpPr>
        <p:spPr>
          <a:xfrm>
            <a:off x="990600" y="20567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Calibri Light"/>
                <a:cs typeface="Calibri Light"/>
              </a:rPr>
              <a:t>ILP – Why Now? </a:t>
            </a:r>
          </a:p>
        </p:txBody>
      </p:sp>
    </p:spTree>
    <p:extLst>
      <p:ext uri="{BB962C8B-B14F-4D97-AF65-F5344CB8AC3E}">
        <p14:creationId xmlns:p14="http://schemas.microsoft.com/office/powerpoint/2010/main" val="3012021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722586" y="3128907"/>
            <a:ext cx="10515600" cy="1422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How it will help enhance your students' connections to school</a:t>
            </a:r>
          </a:p>
          <a:p>
            <a:pPr marL="0" lvl="0" indent="0"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85EB-5270-4762-961D-977DCB29722C}" type="slidenum">
              <a:rPr lang="en-US" smtClean="0"/>
              <a:t>5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6765" y="1557091"/>
            <a:ext cx="10515600" cy="1338261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Why the ILP</a:t>
            </a:r>
          </a:p>
        </p:txBody>
      </p:sp>
    </p:spTree>
    <p:extLst>
      <p:ext uri="{BB962C8B-B14F-4D97-AF65-F5344CB8AC3E}">
        <p14:creationId xmlns:p14="http://schemas.microsoft.com/office/powerpoint/2010/main" val="4136133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" y="6311900"/>
            <a:ext cx="27432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A0F8C9-0536-44E3-92CA-2798A712B5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6HQbnDYgx3c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799771" y="1012371"/>
            <a:ext cx="9042400" cy="508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293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722586" y="3128907"/>
            <a:ext cx="10515600" cy="1422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do you see what these students said and the connection to the ILP?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D185EB-5270-4762-961D-977DCB297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6765" y="1557091"/>
            <a:ext cx="10515600" cy="1338261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Thoughts?</a:t>
            </a:r>
          </a:p>
        </p:txBody>
      </p:sp>
    </p:spTree>
    <p:extLst>
      <p:ext uri="{BB962C8B-B14F-4D97-AF65-F5344CB8AC3E}">
        <p14:creationId xmlns:p14="http://schemas.microsoft.com/office/powerpoint/2010/main" val="1071861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89322" y="1548120"/>
            <a:ext cx="10126914" cy="499079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ILP Program Benefits</a:t>
            </a:r>
            <a:br>
              <a:rPr lang="en-US" b="1" dirty="0">
                <a:solidFill>
                  <a:prstClr val="black"/>
                </a:solidFill>
                <a:cs typeface="Calibri Light"/>
              </a:rPr>
            </a:br>
            <a:r>
              <a:rPr lang="en-US" b="1" dirty="0">
                <a:solidFill>
                  <a:prstClr val="black"/>
                </a:solidFill>
              </a:rPr>
              <a:t>Helps support a school counseling program as a fully implemented ILP Program can be the backbone of a comprehensive school counseling curriculum as it is comprised of the same academic, career and social/emotional components. </a:t>
            </a:r>
            <a:br>
              <a:rPr lang="en-US" b="1" dirty="0">
                <a:solidFill>
                  <a:prstClr val="black"/>
                </a:solidFill>
                <a:cs typeface="Calibri Light"/>
              </a:rPr>
            </a:br>
            <a:br>
              <a:rPr lang="en-US" b="1" dirty="0">
                <a:solidFill>
                  <a:prstClr val="black"/>
                </a:solidFill>
                <a:cs typeface="Calibri Light"/>
              </a:rPr>
            </a:br>
            <a:endParaRPr lang="en-US">
              <a:cs typeface="Calibri Ligh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F8C9-0536-44E3-92CA-2798A712B5A8}" type="slidenum">
              <a:rPr lang="en-US" smtClean="0"/>
              <a:t>8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8B0D8D-6BD1-4A58-9460-83DB90533EA7}"/>
              </a:ext>
            </a:extLst>
          </p:cNvPr>
          <p:cNvSpPr txBox="1"/>
          <p:nvPr/>
        </p:nvSpPr>
        <p:spPr>
          <a:xfrm>
            <a:off x="3048000" y="3200400"/>
            <a:ext cx="6096000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 dirty="0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627764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b="1" noProof="0" dirty="0"/>
              <a:t>ILP Program Benefits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en-US" sz="1700" dirty="0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85EB-5270-4762-961D-977DCB29722C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1003987"/>
            <a:ext cx="10515600" cy="483209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The ILP assists with the development of student's college and career readiness skills.</a:t>
            </a:r>
            <a:endParaRPr lang="en-US" sz="28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 student-centered approach to help guide students towards academic, social/emotional and career goals.</a:t>
            </a:r>
            <a:endParaRPr lang="en-US" sz="28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Research shows better engagement and motivation when students engage in career planning activities before entering high school. (Rennie Center for Education Policy)</a:t>
            </a:r>
            <a:endParaRPr lang="en-US" sz="28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Individual learning plan programs improves communication and engagement between parents and students as well as parents and educators.  Parents become more involved in their children’s academic and career planning.</a:t>
            </a:r>
            <a:endParaRPr lang="en-US" sz="2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83741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C11BCF0-1D0B-415C-92AF-D5B50EADB6B0}" vid="{410D6C1B-2AEA-4639-A6D8-DCDBD8AA3E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b753713-7763-40d6-9ac1-d76050e62df0">
      <UserInfo>
        <DisplayName>Geoghegan, Megan</DisplayName>
        <AccountId>44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8ACFB42EF5C545B220192A785D570C" ma:contentTypeVersion="10" ma:contentTypeDescription="Create a new document." ma:contentTypeScope="" ma:versionID="31eb8364c8fcfb70e420dff50a779f4c">
  <xsd:schema xmlns:xsd="http://www.w3.org/2001/XMLSchema" xmlns:xs="http://www.w3.org/2001/XMLSchema" xmlns:p="http://schemas.microsoft.com/office/2006/metadata/properties" xmlns:ns2="492de487-65d6-44b0-81e2-a07886a1dfb6" xmlns:ns3="fb753713-7763-40d6-9ac1-d76050e62df0" targetNamespace="http://schemas.microsoft.com/office/2006/metadata/properties" ma:root="true" ma:fieldsID="b1e3f8e73c130f86e5743769c90729ca" ns2:_="" ns3:_="">
    <xsd:import namespace="492de487-65d6-44b0-81e2-a07886a1dfb6"/>
    <xsd:import namespace="fb753713-7763-40d6-9ac1-d76050e62d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2de487-65d6-44b0-81e2-a07886a1df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753713-7763-40d6-9ac1-d76050e62df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9931F08-9824-488D-9064-F4D8BFBD4B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C3F60F-13F9-46A3-9C09-6A544C9FB98B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fb753713-7763-40d6-9ac1-d76050e62df0"/>
    <ds:schemaRef ds:uri="http://schemas.microsoft.com/office/infopath/2007/PartnerControls"/>
    <ds:schemaRef ds:uri="http://schemas.openxmlformats.org/package/2006/metadata/core-properties"/>
    <ds:schemaRef ds:uri="492de487-65d6-44b0-81e2-a07886a1dfb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C9D49BB-1695-4DA3-8B3D-21A0C3BFF6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2de487-65d6-44b0-81e2-a07886a1dfb6"/>
    <ds:schemaRef ds:uri="fb753713-7763-40d6-9ac1-d76050e62d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PrepareRI Summit Template</Template>
  <TotalTime>548</TotalTime>
  <Words>1026</Words>
  <Application>Microsoft Office PowerPoint</Application>
  <PresentationFormat>Widescreen</PresentationFormat>
  <Paragraphs>186</Paragraphs>
  <Slides>20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Recent Changes to the ILP Program </vt:lpstr>
      <vt:lpstr>Agenda</vt:lpstr>
      <vt:lpstr>To Get Us Started</vt:lpstr>
      <vt:lpstr>PowerPoint Presentation</vt:lpstr>
      <vt:lpstr>Why the ILP</vt:lpstr>
      <vt:lpstr>PowerPoint Presentation</vt:lpstr>
      <vt:lpstr>Thoughts?</vt:lpstr>
      <vt:lpstr>ILP Program Benefits Helps support a school counseling program as a fully implemented ILP Program can be the backbone of a comprehensive school counseling curriculum as it is comprised of the same academic, career and social/emotional components.   </vt:lpstr>
      <vt:lpstr>PowerPoint Presentation</vt:lpstr>
      <vt:lpstr>PowerPoint Presentation</vt:lpstr>
      <vt:lpstr>  ILP Adoption Toolkit  </vt:lpstr>
      <vt:lpstr>PowerPoint Presentation</vt:lpstr>
      <vt:lpstr>PowerPoint Presentation</vt:lpstr>
      <vt:lpstr>PowerPoint Presentation</vt:lpstr>
      <vt:lpstr>Vendor Partners  Introductions &amp; Overviews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 (52-60pt, normal or bold)</dc:title>
  <dc:creator>Holland, Onna</dc:creator>
  <cp:lastModifiedBy>Holland, Onna</cp:lastModifiedBy>
  <cp:revision>329</cp:revision>
  <dcterms:created xsi:type="dcterms:W3CDTF">2018-09-13T15:19:45Z</dcterms:created>
  <dcterms:modified xsi:type="dcterms:W3CDTF">2018-10-23T19:01:30Z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0x010100508ACFB42EF5C545B220192A785D570C</vt:lpwstr>
  </property>
</Properties>
</file>